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105" r:id="rId2"/>
    <p:sldId id="1139" r:id="rId3"/>
    <p:sldId id="1141" r:id="rId4"/>
    <p:sldId id="1149" r:id="rId5"/>
    <p:sldId id="1142" r:id="rId6"/>
    <p:sldId id="1143" r:id="rId7"/>
    <p:sldId id="1150" r:id="rId8"/>
    <p:sldId id="1144" r:id="rId9"/>
    <p:sldId id="1151" r:id="rId10"/>
    <p:sldId id="1146" r:id="rId11"/>
    <p:sldId id="1140" r:id="rId12"/>
    <p:sldId id="1154" r:id="rId13"/>
    <p:sldId id="1147" r:id="rId14"/>
    <p:sldId id="1107" r:id="rId15"/>
    <p:sldId id="1108" r:id="rId16"/>
    <p:sldId id="1110" r:id="rId17"/>
    <p:sldId id="1152" r:id="rId18"/>
    <p:sldId id="1153" r:id="rId19"/>
    <p:sldId id="1148" r:id="rId20"/>
    <p:sldId id="1155" r:id="rId21"/>
    <p:sldId id="1156" r:id="rId22"/>
    <p:sldId id="1125" r:id="rId23"/>
    <p:sldId id="1126" r:id="rId24"/>
    <p:sldId id="1128" r:id="rId25"/>
    <p:sldId id="1129" r:id="rId26"/>
    <p:sldId id="1130" r:id="rId27"/>
    <p:sldId id="1131" r:id="rId28"/>
    <p:sldId id="1133" r:id="rId29"/>
    <p:sldId id="1134" r:id="rId30"/>
    <p:sldId id="1135" r:id="rId31"/>
    <p:sldId id="1157" r:id="rId32"/>
    <p:sldId id="1158" r:id="rId33"/>
    <p:sldId id="1159" r:id="rId34"/>
    <p:sldId id="1161" r:id="rId35"/>
    <p:sldId id="1162" r:id="rId36"/>
    <p:sldId id="1163" r:id="rId37"/>
    <p:sldId id="1160" r:id="rId3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0000"/>
    <a:srgbClr val="FFFFFF"/>
    <a:srgbClr val="FFFFCC"/>
    <a:srgbClr val="F6FC04"/>
    <a:srgbClr val="EBE00D"/>
    <a:srgbClr val="F7F363"/>
    <a:srgbClr val="C4C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168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FD6D3E9A-9A26-46C5-B77C-5DD332D7F8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0F09D9E1-8C31-4E62-95D6-7C468D7056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9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9D9E1-8C31-4E62-95D6-7C468D7056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emf"/><Relationship Id="rId9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 userDrawn="1"/>
        </p:nvSpPr>
        <p:spPr bwMode="auto">
          <a:xfrm>
            <a:off x="2590800" y="51054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graphicFrame>
        <p:nvGraphicFramePr>
          <p:cNvPr id="4" name="Object 2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2" name="CorelDRAW" r:id="rId3" imgW="10068120" imgH="7790040" progId="">
                  <p:embed/>
                </p:oleObj>
              </mc:Choice>
              <mc:Fallback>
                <p:oleObj name="CorelDRAW" r:id="rId3" imgW="10068120" imgH="779004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457200" y="6145213"/>
          <a:ext cx="16002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3" name="CorelDRAW" r:id="rId5" imgW="5198760" imgH="1521360" progId="">
                  <p:embed/>
                </p:oleObj>
              </mc:Choice>
              <mc:Fallback>
                <p:oleObj name="CorelDRAW" r:id="rId5" imgW="5198760" imgH="152136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145213"/>
                        <a:ext cx="16002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6934200" y="6242050"/>
          <a:ext cx="1752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4" name="CorelDRAW" r:id="rId7" imgW="2472840" imgH="510840" progId="">
                  <p:embed/>
                </p:oleObj>
              </mc:Choice>
              <mc:Fallback>
                <p:oleObj name="CorelDRAW" r:id="rId7" imgW="2472840" imgH="51084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242050"/>
                        <a:ext cx="1752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 descr="background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-152400"/>
            <a:ext cx="9448800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F0C71485-0571-484F-A0F0-50AA50250B89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C6F43BC1-6F87-463A-9FB0-E6B7C6E459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9647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2590800" y="51054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DRAW" r:id="rId18" imgW="10068120" imgH="7790040" progId="">
                  <p:embed/>
                </p:oleObj>
              </mc:Choice>
              <mc:Fallback>
                <p:oleObj name="CorelDRAW" r:id="rId18" imgW="10068120" imgH="779004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5"/>
          <p:cNvGraphicFramePr>
            <a:graphicFrameLocks noChangeAspect="1"/>
          </p:cNvGraphicFramePr>
          <p:nvPr/>
        </p:nvGraphicFramePr>
        <p:xfrm>
          <a:off x="457200" y="6145213"/>
          <a:ext cx="16002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20" imgW="5198760" imgH="1521360" progId="">
                  <p:embed/>
                </p:oleObj>
              </mc:Choice>
              <mc:Fallback>
                <p:oleObj name="CorelDRAW" r:id="rId20" imgW="5198760" imgH="152136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145213"/>
                        <a:ext cx="16002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6"/>
          <p:cNvGraphicFramePr>
            <a:graphicFrameLocks noChangeAspect="1"/>
          </p:cNvGraphicFramePr>
          <p:nvPr/>
        </p:nvGraphicFramePr>
        <p:xfrm>
          <a:off x="6934200" y="6242050"/>
          <a:ext cx="1752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22" imgW="2472840" imgH="510840" progId="">
                  <p:embed/>
                </p:oleObj>
              </mc:Choice>
              <mc:Fallback>
                <p:oleObj name="CorelDRAW" r:id="rId22" imgW="2472840" imgH="51084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242050"/>
                        <a:ext cx="1752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64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16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7200" dirty="0" smtClean="0"/>
              <a:t>BOMBAS Y SISTEMAS DE VACÍO EN</a:t>
            </a:r>
            <a:br>
              <a:rPr lang="en-US" sz="7200" dirty="0" smtClean="0"/>
            </a:br>
            <a:r>
              <a:rPr lang="en-US" sz="7200" dirty="0" smtClean="0"/>
              <a:t>INDUSTRIA DE ALIMENTOS</a:t>
            </a:r>
          </a:p>
        </p:txBody>
      </p:sp>
      <p:sp>
        <p:nvSpPr>
          <p:cNvPr id="321538" name="Picture 1" descr="C:\Users\CAC\Desktop\DEKKER\DekkerGenInfo\Fotos e imagenes\Imagenes-DEKKER High resolution\Logos\Dekker_color.tif"/>
          <p:cNvSpPr>
            <a:spLocks noChangeAspect="1" noChangeArrowheads="1"/>
          </p:cNvSpPr>
          <p:nvPr/>
        </p:nvSpPr>
        <p:spPr bwMode="auto">
          <a:xfrm>
            <a:off x="381000" y="304800"/>
            <a:ext cx="1676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39" name="Picture 1" descr="C:\Users\CAC\Desktop\DEKKER\DekkerGenInfo\Fotos e imagenes\Imagenes-DEKKER High resolution\Logos\Dekker_color.tif"/>
          <p:cNvSpPr>
            <a:spLocks noChangeAspect="1" noChangeArrowheads="1"/>
          </p:cNvSpPr>
          <p:nvPr/>
        </p:nvSpPr>
        <p:spPr bwMode="auto">
          <a:xfrm>
            <a:off x="7162800" y="228600"/>
            <a:ext cx="1676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/>
          <a:lstStyle/>
          <a:p>
            <a:r>
              <a:rPr lang="en-US" dirty="0"/>
              <a:t>2- </a:t>
            </a:r>
            <a:r>
              <a:rPr lang="es-CR" dirty="0"/>
              <a:t>Conceptos = Vacío VS Caudal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" y="2585524"/>
            <a:ext cx="6777252" cy="3634301"/>
          </a:xfrm>
          <a:prstGeom prst="rect">
            <a:avLst/>
          </a:prstGeom>
        </p:spPr>
      </p:pic>
      <p:pic>
        <p:nvPicPr>
          <p:cNvPr id="5" name="Picture 2" descr="http://www.leer-mas.com/lallave/news64/img/flujo-real-del-vap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657600" cy="22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60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en-US" sz="4000" dirty="0"/>
              <a:t>2- </a:t>
            </a:r>
            <a:r>
              <a:rPr lang="es-CR" sz="4000" dirty="0"/>
              <a:t>Conceptos = Vacío, Presión, Caudal </a:t>
            </a:r>
            <a:br>
              <a:rPr lang="es-CR" sz="4000" dirty="0"/>
            </a:br>
            <a:endParaRPr lang="es-CR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3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2- </a:t>
            </a:r>
            <a:r>
              <a:rPr lang="es-CR" sz="4000" dirty="0"/>
              <a:t>Conceptos = Vacío, Presión, Caudal</a:t>
            </a:r>
          </a:p>
        </p:txBody>
      </p:sp>
      <p:pic>
        <p:nvPicPr>
          <p:cNvPr id="254978" name="Picture 2" descr="http://4.bp.blogspot.com/-eMYCfk0krr4/UZUSNDeywEI/AAAAAAAAAKg/uyvUg27saIA/s1600/Sin+t%25C3%25ADtu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33" y="990600"/>
            <a:ext cx="467276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762" y="1524000"/>
            <a:ext cx="3895238" cy="4847714"/>
          </a:xfrm>
          <a:prstGeom prst="rect">
            <a:avLst/>
          </a:prstGeom>
        </p:spPr>
      </p:pic>
      <p:pic>
        <p:nvPicPr>
          <p:cNvPr id="254980" name="Picture 4" descr="http://mlm-s2-p.mlstatic.com/empacadora-selladora-al-alto-vacio-uso-rudo-vbf-3862-MLM77754599_1223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27" y="4013338"/>
            <a:ext cx="4709163" cy="30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R" sz="3600" dirty="0"/>
              <a:t>3- Bomba de vacío Tecnología de Paletas</a:t>
            </a:r>
            <a:br>
              <a:rPr lang="es-CR" sz="3600" dirty="0"/>
            </a:br>
            <a:endParaRPr lang="es-CR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205"/>
            <a:ext cx="9144000" cy="48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" y="157904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4- </a:t>
            </a:r>
            <a:r>
              <a:rPr lang="es-CR" dirty="0"/>
              <a:t>Bomba de vacío Tecnología Anillo Liquido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6092"/>
            <a:ext cx="8763000" cy="5349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4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/>
              <a:t>4- </a:t>
            </a:r>
            <a:r>
              <a:rPr lang="es-CR" sz="3200" dirty="0"/>
              <a:t>Bomba de vacío Tecnología Anillo Liquido</a:t>
            </a:r>
          </a:p>
        </p:txBody>
      </p:sp>
      <p:pic>
        <p:nvPicPr>
          <p:cNvPr id="4" name="Picture 4" descr="DV0200B-KA-Cutaway-300dpi-RET-Mask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5181600" cy="414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4724400" cy="312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Principios de Operación</a:t>
            </a:r>
            <a:br>
              <a:rPr lang="es-ES" smtClean="0"/>
            </a:br>
            <a:r>
              <a:rPr lang="es-ES" smtClean="0"/>
              <a:t>Anillo Liquido</a:t>
            </a:r>
          </a:p>
        </p:txBody>
      </p:sp>
      <p:pic>
        <p:nvPicPr>
          <p:cNvPr id="271364" name="Picture 4" descr="pell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1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67770"/>
              </p:ext>
            </p:extLst>
          </p:nvPr>
        </p:nvGraphicFramePr>
        <p:xfrm>
          <a:off x="3962400" y="1551561"/>
          <a:ext cx="5029200" cy="515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3" name="Photo Editor Photo" r:id="rId4" imgW="2638095" imgH="3010320" progId="">
                  <p:embed/>
                </p:oleObj>
              </mc:Choice>
              <mc:Fallback>
                <p:oleObj name="Photo Editor Photo" r:id="rId4" imgW="2638095" imgH="3010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51561"/>
                        <a:ext cx="5029200" cy="5155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smtClean="0"/>
              <a:t>BOMBA 1 ETAPA          VS        BOMBA 1 ETAPA</a:t>
            </a:r>
            <a:br>
              <a:rPr lang="en-US" sz="2800" smtClean="0"/>
            </a:br>
            <a:r>
              <a:rPr lang="en-US" sz="2800" smtClean="0"/>
              <a:t>550 CFM/40Hp/22’’HgV    550CFM /100 Hp/29 ‘’HgV</a:t>
            </a:r>
          </a:p>
        </p:txBody>
      </p:sp>
      <p:sp>
        <p:nvSpPr>
          <p:cNvPr id="197636" name="4 Elipse"/>
          <p:cNvSpPr>
            <a:spLocks noChangeArrowheads="1"/>
          </p:cNvSpPr>
          <p:nvPr/>
        </p:nvSpPr>
        <p:spPr bwMode="auto">
          <a:xfrm>
            <a:off x="5029200" y="2514600"/>
            <a:ext cx="838200" cy="5334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97637" name="5 Elipse"/>
          <p:cNvSpPr>
            <a:spLocks noChangeArrowheads="1"/>
          </p:cNvSpPr>
          <p:nvPr/>
        </p:nvSpPr>
        <p:spPr bwMode="auto">
          <a:xfrm>
            <a:off x="2667000" y="1981200"/>
            <a:ext cx="533400" cy="4572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97638" name="6 Elipse"/>
          <p:cNvSpPr>
            <a:spLocks noChangeArrowheads="1"/>
          </p:cNvSpPr>
          <p:nvPr/>
        </p:nvSpPr>
        <p:spPr bwMode="auto">
          <a:xfrm>
            <a:off x="457200" y="1981200"/>
            <a:ext cx="685800" cy="4572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97639" name="7 Elipse"/>
          <p:cNvSpPr>
            <a:spLocks noChangeArrowheads="1"/>
          </p:cNvSpPr>
          <p:nvPr/>
        </p:nvSpPr>
        <p:spPr bwMode="auto">
          <a:xfrm>
            <a:off x="4876800" y="3886200"/>
            <a:ext cx="990600" cy="6096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97640" name="8 Elipse"/>
          <p:cNvSpPr>
            <a:spLocks noChangeArrowheads="1"/>
          </p:cNvSpPr>
          <p:nvPr/>
        </p:nvSpPr>
        <p:spPr bwMode="auto">
          <a:xfrm>
            <a:off x="2667000" y="3505200"/>
            <a:ext cx="533400" cy="3810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97641" name="9 Elipse"/>
          <p:cNvSpPr>
            <a:spLocks noChangeArrowheads="1"/>
          </p:cNvSpPr>
          <p:nvPr/>
        </p:nvSpPr>
        <p:spPr bwMode="auto">
          <a:xfrm>
            <a:off x="533400" y="3581400"/>
            <a:ext cx="457200" cy="3810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00200"/>
            <a:ext cx="86677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/>
              <a:t>Bomba de 2 Etapas</a:t>
            </a:r>
            <a:br>
              <a:rPr lang="en-US" sz="3200" smtClean="0"/>
            </a:br>
            <a:r>
              <a:rPr lang="en-US" sz="3200" smtClean="0"/>
              <a:t>550 CFM / Consumo de 50 Hp / 29’’ HgV</a:t>
            </a:r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5029200" cy="4133850"/>
          </a:xfrm>
          <a:noFill/>
          <a:ln>
            <a:miter lim="800000"/>
            <a:headEnd/>
            <a:tailEnd/>
          </a:ln>
        </p:spPr>
      </p:pic>
      <p:pic>
        <p:nvPicPr>
          <p:cNvPr id="198659" name="Picture 4" descr="P13664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2200"/>
            <a:ext cx="3200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4 Elipse"/>
          <p:cNvSpPr>
            <a:spLocks noChangeArrowheads="1"/>
          </p:cNvSpPr>
          <p:nvPr/>
        </p:nvSpPr>
        <p:spPr bwMode="auto">
          <a:xfrm>
            <a:off x="533400" y="2819400"/>
            <a:ext cx="1066800" cy="5334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98661" name="5 Elipse"/>
          <p:cNvSpPr>
            <a:spLocks noChangeArrowheads="1"/>
          </p:cNvSpPr>
          <p:nvPr/>
        </p:nvSpPr>
        <p:spPr bwMode="auto">
          <a:xfrm>
            <a:off x="609600" y="4419600"/>
            <a:ext cx="990600" cy="457200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s-CR" sz="3200" dirty="0"/>
              <a:t>5- Sistemas de vacío vs bombas independientes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51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0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Temas a cubrir</a:t>
            </a:r>
            <a:br>
              <a:rPr lang="es-CR" dirty="0" smtClean="0"/>
            </a:br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1219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R" dirty="0" smtClean="0"/>
              <a:t>1- </a:t>
            </a:r>
            <a:r>
              <a:rPr lang="es-CR" dirty="0"/>
              <a:t>Aplicaciones y condiciones de </a:t>
            </a:r>
            <a:r>
              <a:rPr lang="es-CR" dirty="0" smtClean="0"/>
              <a:t>succión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2- </a:t>
            </a:r>
            <a:r>
              <a:rPr lang="es-CR" dirty="0"/>
              <a:t>Conceptos = </a:t>
            </a:r>
            <a:r>
              <a:rPr lang="es-CR" dirty="0" smtClean="0"/>
              <a:t>Vacío VS Caudal </a:t>
            </a:r>
          </a:p>
          <a:p>
            <a:pPr lvl="0"/>
            <a:endParaRPr lang="es-CR" dirty="0" smtClean="0"/>
          </a:p>
          <a:p>
            <a:pPr lvl="0"/>
            <a:r>
              <a:rPr lang="es-CR" dirty="0"/>
              <a:t>3</a:t>
            </a:r>
            <a:r>
              <a:rPr lang="es-CR" dirty="0" smtClean="0"/>
              <a:t>- Bomba de vacío Tecnología de Paletas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4</a:t>
            </a:r>
            <a:r>
              <a:rPr lang="en-US" dirty="0" smtClean="0"/>
              <a:t>- </a:t>
            </a:r>
            <a:r>
              <a:rPr lang="es-CR" dirty="0" smtClean="0"/>
              <a:t>Bomba de vacío Tecnología </a:t>
            </a:r>
            <a:r>
              <a:rPr lang="es-CR" dirty="0"/>
              <a:t>A</a:t>
            </a:r>
            <a:r>
              <a:rPr lang="es-CR" dirty="0" smtClean="0"/>
              <a:t>nillo Liquido</a:t>
            </a:r>
          </a:p>
          <a:p>
            <a:pPr lvl="0"/>
            <a:endParaRPr lang="en-US" dirty="0"/>
          </a:p>
          <a:p>
            <a:pPr lvl="0"/>
            <a:r>
              <a:rPr lang="es-CR" dirty="0"/>
              <a:t>5</a:t>
            </a:r>
            <a:r>
              <a:rPr lang="es-CR" dirty="0" smtClean="0"/>
              <a:t>- Sistemas de vacío vs bombas independientes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508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s-CR" sz="4000" dirty="0"/>
              <a:t>5- Sistemas de vacío vs bombas independientes</a:t>
            </a:r>
          </a:p>
        </p:txBody>
      </p:sp>
      <p:pic>
        <p:nvPicPr>
          <p:cNvPr id="5" name="Marcador de imágenes en línea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48600" cy="43434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826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1" y="31845"/>
            <a:ext cx="8763000" cy="1143000"/>
          </a:xfrm>
        </p:spPr>
        <p:txBody>
          <a:bodyPr/>
          <a:lstStyle/>
          <a:p>
            <a:r>
              <a:rPr lang="es-CR" sz="4000" dirty="0"/>
              <a:t>5- Sistemas de vacío vs bombas independientes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371600"/>
            <a:ext cx="8153400" cy="46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Picture 4" descr="Aquaseal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38862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5" descr="Chemseal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28600"/>
            <a:ext cx="40290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VW3501-150KF1-01(YardleyToyot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905000"/>
            <a:ext cx="3886200" cy="260191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2020" name="Picture 11" descr="DVW1203KF1-30-(DV)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52600"/>
            <a:ext cx="3352800" cy="2794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2021" name="Picture 15" descr="DVW0036MN1-35-(4x3-150dpi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598988"/>
            <a:ext cx="2971800" cy="22590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763"/>
            <a:ext cx="6934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61722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AquaSeal</a:t>
            </a:r>
            <a:br>
              <a:rPr lang="es-ES_tradnl" smtClean="0"/>
            </a:br>
            <a:r>
              <a:rPr lang="es-ES_tradnl" sz="2800" smtClean="0"/>
              <a:t>Sistemas Paquete con Anillo Liquido con Separador</a:t>
            </a:r>
          </a:p>
        </p:txBody>
      </p:sp>
      <p:pic>
        <p:nvPicPr>
          <p:cNvPr id="346114" name="Picture 3" descr="DVW0100KF1(72dp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4958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AquaSeal con Recibidor</a:t>
            </a:r>
            <a:br>
              <a:rPr lang="en-US" smtClean="0"/>
            </a:br>
            <a:endParaRPr lang="en-US" sz="2800" smtClean="0"/>
          </a:p>
        </p:txBody>
      </p:sp>
      <p:pic>
        <p:nvPicPr>
          <p:cNvPr id="347138" name="Picture 3" descr="DVW0080KP2c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Industrial – Sistema DuraVane </a:t>
            </a:r>
            <a:br>
              <a:rPr lang="en-US" smtClean="0"/>
            </a:br>
            <a:endParaRPr lang="en-US" sz="2800" smtClean="0"/>
          </a:p>
        </p:txBody>
      </p:sp>
      <p:pic>
        <p:nvPicPr>
          <p:cNvPr id="348162" name="Picture 3" descr="RML070T2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Sello Químico/Solvente  ChemSeal </a:t>
            </a:r>
            <a:r>
              <a:rPr lang="en-US" smtClean="0"/>
              <a:t/>
            </a:r>
            <a:br>
              <a:rPr lang="en-US" smtClean="0"/>
            </a:br>
            <a:endParaRPr lang="en-US" sz="2800" smtClean="0"/>
          </a:p>
        </p:txBody>
      </p:sp>
      <p:pic>
        <p:nvPicPr>
          <p:cNvPr id="350210" name="Picture 5" descr="DVS0153KF1-35-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7926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Sistemas </a:t>
            </a:r>
            <a:r>
              <a:rPr lang="es-ES_tradnl" sz="4000" smtClean="0"/>
              <a:t>Customizados DEKKER</a:t>
            </a:r>
            <a:br>
              <a:rPr lang="es-ES_tradnl" sz="4000" smtClean="0"/>
            </a:br>
            <a:r>
              <a:rPr lang="es-ES_tradnl" sz="4000" smtClean="0"/>
              <a:t>Diseños Especiales /Específicos</a:t>
            </a:r>
            <a:endParaRPr lang="es-ES_tradnl" sz="2800" smtClean="0"/>
          </a:p>
        </p:txBody>
      </p:sp>
      <p:pic>
        <p:nvPicPr>
          <p:cNvPr id="351234" name="Picture 3" descr="RML060B1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43063"/>
            <a:ext cx="60198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581"/>
            <a:ext cx="9144000" cy="1143000"/>
          </a:xfrm>
        </p:spPr>
        <p:txBody>
          <a:bodyPr/>
          <a:lstStyle/>
          <a:p>
            <a:pPr lvl="0"/>
            <a:r>
              <a:rPr lang="es-CR" sz="4000" dirty="0"/>
              <a:t>1- Aplicaciones y condiciones de succión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86" y="841719"/>
            <a:ext cx="4724400" cy="32692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70194"/>
            <a:ext cx="4360460" cy="29927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71114" y="852962"/>
            <a:ext cx="44899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R" dirty="0" smtClean="0"/>
              <a:t>* Formado </a:t>
            </a:r>
            <a:r>
              <a:rPr lang="es-CR" dirty="0"/>
              <a:t>y </a:t>
            </a:r>
            <a:r>
              <a:rPr lang="es-CR" dirty="0" smtClean="0"/>
              <a:t>moldeado</a:t>
            </a:r>
            <a:endParaRPr lang="es-CR" dirty="0"/>
          </a:p>
          <a:p>
            <a:pPr lvl="0"/>
            <a:r>
              <a:rPr lang="es-CR" dirty="0" smtClean="0"/>
              <a:t>* Empaque</a:t>
            </a:r>
            <a:endParaRPr lang="es-CR" dirty="0"/>
          </a:p>
          <a:p>
            <a:pPr lvl="0"/>
            <a:r>
              <a:rPr lang="es-CR" dirty="0" smtClean="0"/>
              <a:t>* Transferencia neumática </a:t>
            </a:r>
            <a:endParaRPr lang="es-C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R" dirty="0"/>
          </a:p>
        </p:txBody>
      </p:sp>
      <p:sp>
        <p:nvSpPr>
          <p:cNvPr id="9" name="Rectángulo 8"/>
          <p:cNvSpPr/>
          <p:nvPr/>
        </p:nvSpPr>
        <p:spPr>
          <a:xfrm>
            <a:off x="-38296" y="4267200"/>
            <a:ext cx="4572000" cy="1673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 de queso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Desgasificación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Desodorización</a:t>
            </a:r>
            <a:endParaRPr lang="es-C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18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Paquetes Customizados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s-ES_tradnl" sz="3600" smtClean="0"/>
              <a:t>Instrumentación</a:t>
            </a:r>
            <a:r>
              <a:rPr lang="en-US" sz="3600" smtClean="0"/>
              <a:t>, accesorios, materiales, bases, control</a:t>
            </a:r>
          </a:p>
        </p:txBody>
      </p:sp>
      <p:pic>
        <p:nvPicPr>
          <p:cNvPr id="352258" name="Picture 2" descr="1B0750VMX0300DW1-25(4x3-150dpi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4267200" cy="35988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VMX0153KA1-30(Custom)-15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133600"/>
            <a:ext cx="2944813" cy="365760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76200"/>
            <a:ext cx="5724525" cy="63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26"/>
            <a:ext cx="9111916" cy="6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17258"/>
            <a:ext cx="8372475" cy="64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12032"/>
            <a:ext cx="52768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65005"/>
            <a:ext cx="5138737" cy="66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32084"/>
            <a:ext cx="6967537" cy="62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03492"/>
            <a:ext cx="3200400" cy="29020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1" y="0"/>
            <a:ext cx="4548524" cy="2983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62" y="1120382"/>
            <a:ext cx="3983338" cy="1863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83" y="3379428"/>
            <a:ext cx="3647330" cy="23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s-CR" sz="4000" dirty="0"/>
              <a:t>1- Aplicaciones y condiciones de succión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1066800"/>
            <a:ext cx="9172575" cy="32289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" y="4724400"/>
            <a:ext cx="45720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Deshidratación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Congelación </a:t>
            </a:r>
            <a:endParaRPr lang="es-C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" y="0"/>
            <a:ext cx="9114020" cy="1143000"/>
          </a:xfrm>
        </p:spPr>
        <p:txBody>
          <a:bodyPr/>
          <a:lstStyle/>
          <a:p>
            <a:r>
              <a:rPr lang="es-CR" sz="4000" dirty="0"/>
              <a:t>1- Aplicaciones y condiciones de succión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225"/>
            <a:ext cx="9144000" cy="2895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38400" y="723900"/>
            <a:ext cx="45720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Blanqueamiento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Cocción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Cristalización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Evaporación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Concentración</a:t>
            </a:r>
            <a:endParaRPr lang="es-C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CR" sz="4000" dirty="0" smtClean="0"/>
              <a:t>1- Aplicaciones y condiciones de succión</a:t>
            </a:r>
            <a:endParaRPr lang="es-CR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96" y="2733714"/>
            <a:ext cx="5447587" cy="4124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685800"/>
            <a:ext cx="3727120" cy="3124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38356" y="4781442"/>
            <a:ext cx="395865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Manufactura de pasta</a:t>
            </a:r>
            <a:endParaRPr lang="es-C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03235" y="833364"/>
            <a:ext cx="449155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Embotellado y enlatado</a:t>
            </a:r>
            <a:endParaRPr lang="es-C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2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CR" sz="4000" dirty="0"/>
              <a:t>1- Aplicaciones y condiciones de succión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1499" y="883669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Que estamos succionando?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Vacío final o cierto nivel vacío a caudal continuo?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Solo aire o gases?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Esta saturado de vapor o hay condensación?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Es un fluido que se encuentra ácido?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A que temperatura?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Problemas de cavitación?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Succiono agua o algún químico como alcohol?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Que hay sólidos u otros contaminantes que podrían estar a la bomba?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 smtClean="0"/>
              <a:t>Se contamina el aceite de mi bomba de vacío? 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14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922"/>
            <a:ext cx="8229600" cy="1143000"/>
          </a:xfrm>
        </p:spPr>
        <p:txBody>
          <a:bodyPr/>
          <a:lstStyle/>
          <a:p>
            <a:r>
              <a:rPr lang="en-US" sz="4000" dirty="0"/>
              <a:t>2- </a:t>
            </a:r>
            <a:r>
              <a:rPr lang="es-CR" sz="4000" dirty="0"/>
              <a:t>Conceptos = </a:t>
            </a:r>
            <a:r>
              <a:rPr lang="es-CR" sz="4000" dirty="0" smtClean="0"/>
              <a:t>Vacío VS Caudal</a:t>
            </a:r>
            <a:endParaRPr lang="es-CR" sz="4000" dirty="0"/>
          </a:p>
        </p:txBody>
      </p:sp>
      <p:sp>
        <p:nvSpPr>
          <p:cNvPr id="3" name="Rectángulo 2"/>
          <p:cNvSpPr/>
          <p:nvPr/>
        </p:nvSpPr>
        <p:spPr>
          <a:xfrm>
            <a:off x="457200" y="7239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000" b="1" dirty="0"/>
              <a:t>Vacío</a:t>
            </a:r>
            <a:r>
              <a:rPr lang="es-CR" sz="2000" dirty="0"/>
              <a:t> = Es la ausencia de materia en un </a:t>
            </a:r>
            <a:r>
              <a:rPr lang="es-CR" sz="2000" dirty="0" smtClean="0"/>
              <a:t>determinado espacio o </a:t>
            </a:r>
            <a:r>
              <a:rPr lang="es-CR" sz="2000" dirty="0"/>
              <a:t>lugar. </a:t>
            </a:r>
          </a:p>
          <a:p>
            <a:pPr algn="just"/>
            <a:r>
              <a:rPr lang="es-CR" sz="2000" dirty="0"/>
              <a:t>              La falta de contenido en el interior de </a:t>
            </a:r>
            <a:r>
              <a:rPr lang="es-CR" sz="2000" dirty="0" smtClean="0"/>
              <a:t>un recipiente. </a:t>
            </a:r>
            <a:endParaRPr lang="es-CR" sz="2000" dirty="0"/>
          </a:p>
          <a:p>
            <a:pPr algn="just"/>
            <a:r>
              <a:rPr lang="es-CR" sz="2000" dirty="0" smtClean="0"/>
              <a:t>Por </a:t>
            </a:r>
            <a:r>
              <a:rPr lang="es-CR" sz="2000" dirty="0"/>
              <a:t>extensión = se denomina también vacío a la condición de una </a:t>
            </a:r>
            <a:r>
              <a:rPr lang="es-CR" sz="2000" dirty="0" smtClean="0"/>
              <a:t>volumen donde la presión del gas es </a:t>
            </a:r>
            <a:r>
              <a:rPr lang="es-CR" sz="2000" dirty="0"/>
              <a:t>menor que </a:t>
            </a:r>
            <a:r>
              <a:rPr lang="es-CR" sz="2000" dirty="0" smtClean="0"/>
              <a:t>la presión </a:t>
            </a:r>
            <a:r>
              <a:rPr lang="es-CR" sz="2000" dirty="0" err="1" smtClean="0"/>
              <a:t>atmosferica</a:t>
            </a:r>
            <a:r>
              <a:rPr lang="es-CR" sz="2000" dirty="0" smtClean="0"/>
              <a:t>.</a:t>
            </a:r>
            <a:endParaRPr lang="es-CR" sz="2000" dirty="0"/>
          </a:p>
          <a:p>
            <a:pPr algn="just"/>
            <a:r>
              <a:rPr lang="es-CR" sz="2000" dirty="0" smtClean="0"/>
              <a:t>Como </a:t>
            </a:r>
            <a:r>
              <a:rPr lang="es-CR" sz="2000" dirty="0"/>
              <a:t>medida de presión; Torr, </a:t>
            </a:r>
            <a:r>
              <a:rPr lang="es-CR" sz="2000" dirty="0" err="1"/>
              <a:t>mmHg</a:t>
            </a:r>
            <a:r>
              <a:rPr lang="es-CR" dirty="0"/>
              <a:t>, </a:t>
            </a:r>
            <a:r>
              <a:rPr lang="es-CR" dirty="0" err="1"/>
              <a:t>mBar</a:t>
            </a:r>
            <a:endParaRPr lang="es-CR" dirty="0"/>
          </a:p>
        </p:txBody>
      </p:sp>
      <p:pic>
        <p:nvPicPr>
          <p:cNvPr id="4" name="Picture 6" descr="D:\Brochure clientes Industrial-Systems\principios de vacio\saugspritze-steriplast_00006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791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Brochure clientes Industrial-Systems\principios de vacio\saugspritze-steriplast_00001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84" y="2667000"/>
            <a:ext cx="316410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" name="Picture 3" descr="D:\Brochure clientes Industrial-Systems\principios de vacio\tabla vacio pre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229600" cy="61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69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66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8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14786</TotalTime>
  <Words>335</Words>
  <Application>Microsoft Office PowerPoint</Application>
  <PresentationFormat>Presentación en pantalla (4:3)</PresentationFormat>
  <Paragraphs>66</Paragraphs>
  <Slides>37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Default Design</vt:lpstr>
      <vt:lpstr>CorelDRAW</vt:lpstr>
      <vt:lpstr>Photo Editor Photo</vt:lpstr>
      <vt:lpstr>BOMBAS Y SISTEMAS DE VACÍO EN INDUSTRIA DE ALIMENTOS</vt:lpstr>
      <vt:lpstr>Temas a cubrir </vt:lpstr>
      <vt:lpstr>1- Aplicaciones y condiciones de succión</vt:lpstr>
      <vt:lpstr>1- Aplicaciones y condiciones de succión</vt:lpstr>
      <vt:lpstr>1- Aplicaciones y condiciones de succión</vt:lpstr>
      <vt:lpstr>1- Aplicaciones y condiciones de succión</vt:lpstr>
      <vt:lpstr>1- Aplicaciones y condiciones de succión</vt:lpstr>
      <vt:lpstr>2- Conceptos = Vacío VS Caudal</vt:lpstr>
      <vt:lpstr>Presentación de PowerPoint</vt:lpstr>
      <vt:lpstr>2- Conceptos = Vacío VS Caudal</vt:lpstr>
      <vt:lpstr>2- Conceptos = Vacío, Presión, Caudal  </vt:lpstr>
      <vt:lpstr>2- Conceptos = Vacío, Presión, Caudal</vt:lpstr>
      <vt:lpstr>3- Bomba de vacío Tecnología de Paletas </vt:lpstr>
      <vt:lpstr>Presentación de PowerPoint</vt:lpstr>
      <vt:lpstr>4- Bomba de vacío Tecnología Anillo Liquido</vt:lpstr>
      <vt:lpstr>Principios de Operación Anillo Liquido</vt:lpstr>
      <vt:lpstr>BOMBA 1 ETAPA          VS        BOMBA 1 ETAPA 550 CFM/40Hp/22’’HgV    550CFM /100 Hp/29 ‘’HgV</vt:lpstr>
      <vt:lpstr>Bomba de 2 Etapas 550 CFM / Consumo de 50 Hp / 29’’ HgV</vt:lpstr>
      <vt:lpstr>5- Sistemas de vacío vs bombas independientes</vt:lpstr>
      <vt:lpstr>5- Sistemas de vacío vs bombas independientes</vt:lpstr>
      <vt:lpstr>5- Sistemas de vacío vs bombas independientes</vt:lpstr>
      <vt:lpstr>Presentación de PowerPoint</vt:lpstr>
      <vt:lpstr>Presentación de PowerPoint</vt:lpstr>
      <vt:lpstr>Presentación de PowerPoint</vt:lpstr>
      <vt:lpstr>AquaSeal Sistemas Paquete con Anillo Liquido con Separador</vt:lpstr>
      <vt:lpstr>AquaSeal con Recibidor </vt:lpstr>
      <vt:lpstr>Industrial – Sistema DuraVane  </vt:lpstr>
      <vt:lpstr>Sello Químico/Solvente  ChemSeal  </vt:lpstr>
      <vt:lpstr>Sistemas Customizados DEKKER Diseños Especiales /Específicos</vt:lpstr>
      <vt:lpstr>Paquetes Customizados Instrumentación, accesorios, materiales, bases,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Dekker Vacuum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Dekker Service School</dc:title>
  <dc:creator>Scott Schliephake</dc:creator>
  <cp:lastModifiedBy>DIEGO MOLINA TREJOS</cp:lastModifiedBy>
  <cp:revision>1696</cp:revision>
  <dcterms:created xsi:type="dcterms:W3CDTF">2000-05-23T22:00:26Z</dcterms:created>
  <dcterms:modified xsi:type="dcterms:W3CDTF">2015-03-11T11:47:00Z</dcterms:modified>
</cp:coreProperties>
</file>